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73" r:id="rId4"/>
    <p:sldId id="287" r:id="rId5"/>
    <p:sldId id="274" r:id="rId6"/>
    <p:sldId id="276" r:id="rId7"/>
    <p:sldId id="277" r:id="rId8"/>
    <p:sldId id="279" r:id="rId9"/>
    <p:sldId id="282" r:id="rId10"/>
    <p:sldId id="283" r:id="rId11"/>
    <p:sldId id="284" r:id="rId12"/>
    <p:sldId id="285" r:id="rId13"/>
    <p:sldId id="286" r:id="rId14"/>
    <p:sldId id="278" r:id="rId15"/>
    <p:sldId id="280" r:id="rId16"/>
    <p:sldId id="288" r:id="rId17"/>
    <p:sldId id="28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A7930-FB4D-4007-9E59-A0B73B01EE3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BBC27AA-C41C-4436-86C3-95AAF7EC0EA0}">
      <dgm:prSet phldrT="[文本]"/>
      <dgm:spPr/>
      <dgm:t>
        <a:bodyPr/>
        <a:lstStyle/>
        <a:p>
          <a:r>
            <a:rPr lang="zh-CN" altLang="en-US" dirty="0" smtClean="0"/>
            <a:t>工作基础</a:t>
          </a:r>
          <a:endParaRPr lang="zh-CN" altLang="en-US" dirty="0"/>
        </a:p>
      </dgm:t>
    </dgm:pt>
    <dgm:pt modelId="{BB0D7845-F594-400B-929A-A0B6CBCC3513}" type="parTrans" cxnId="{5166F496-EA37-4E68-A2A8-B2CC5B8724EE}">
      <dgm:prSet/>
      <dgm:spPr/>
      <dgm:t>
        <a:bodyPr/>
        <a:lstStyle/>
        <a:p>
          <a:endParaRPr lang="zh-CN" altLang="en-US"/>
        </a:p>
      </dgm:t>
    </dgm:pt>
    <dgm:pt modelId="{4677E870-C6B3-4245-B44F-5208BF1CC6EA}" type="sibTrans" cxnId="{5166F496-EA37-4E68-A2A8-B2CC5B8724EE}">
      <dgm:prSet/>
      <dgm:spPr/>
      <dgm:t>
        <a:bodyPr/>
        <a:lstStyle/>
        <a:p>
          <a:endParaRPr lang="zh-CN" altLang="en-US"/>
        </a:p>
      </dgm:t>
    </dgm:pt>
    <dgm:pt modelId="{4203B5F9-F32F-414C-92FB-A74404F03FEA}">
      <dgm:prSet phldrT="[文本]"/>
      <dgm:spPr/>
      <dgm:t>
        <a:bodyPr/>
        <a:lstStyle/>
        <a:p>
          <a:r>
            <a:rPr lang="zh-CN" altLang="en-US" dirty="0" smtClean="0"/>
            <a:t>研究内容及方案</a:t>
          </a:r>
          <a:endParaRPr lang="zh-CN" altLang="en-US" dirty="0"/>
        </a:p>
      </dgm:t>
    </dgm:pt>
    <dgm:pt modelId="{914E3EC0-19C1-4064-913C-C65B8F24BAB5}" type="parTrans" cxnId="{38D9B990-BE58-4592-88A7-C12906B8C1B9}">
      <dgm:prSet/>
      <dgm:spPr/>
      <dgm:t>
        <a:bodyPr/>
        <a:lstStyle/>
        <a:p>
          <a:endParaRPr lang="zh-CN" altLang="en-US"/>
        </a:p>
      </dgm:t>
    </dgm:pt>
    <dgm:pt modelId="{78B6F414-90F7-4D36-9DB6-C5947F5E2E31}" type="sibTrans" cxnId="{38D9B990-BE58-4592-88A7-C12906B8C1B9}">
      <dgm:prSet/>
      <dgm:spPr/>
      <dgm:t>
        <a:bodyPr/>
        <a:lstStyle/>
        <a:p>
          <a:endParaRPr lang="zh-CN" altLang="en-US"/>
        </a:p>
      </dgm:t>
    </dgm:pt>
    <dgm:pt modelId="{785BCE73-911A-42B5-B26D-206AE4CBFF98}">
      <dgm:prSet phldrT="[文本]"/>
      <dgm:spPr/>
      <dgm:t>
        <a:bodyPr/>
        <a:lstStyle/>
        <a:p>
          <a:r>
            <a:rPr lang="zh-CN" altLang="en-US" dirty="0" smtClean="0"/>
            <a:t>创新点</a:t>
          </a:r>
          <a:endParaRPr lang="zh-CN" altLang="en-US" dirty="0"/>
        </a:p>
      </dgm:t>
    </dgm:pt>
    <dgm:pt modelId="{4045BF36-B83B-4DEF-B6ED-C94A2085DEAB}" type="parTrans" cxnId="{7B545BE9-E5E3-4565-8DB1-29B3902E7C2A}">
      <dgm:prSet/>
      <dgm:spPr/>
      <dgm:t>
        <a:bodyPr/>
        <a:lstStyle/>
        <a:p>
          <a:endParaRPr lang="zh-CN" altLang="en-US"/>
        </a:p>
      </dgm:t>
    </dgm:pt>
    <dgm:pt modelId="{08D07264-9626-4BA9-8C4D-674C7409DE35}" type="sibTrans" cxnId="{7B545BE9-E5E3-4565-8DB1-29B3902E7C2A}">
      <dgm:prSet/>
      <dgm:spPr/>
      <dgm:t>
        <a:bodyPr/>
        <a:lstStyle/>
        <a:p>
          <a:endParaRPr lang="zh-CN" altLang="en-US"/>
        </a:p>
      </dgm:t>
    </dgm:pt>
    <dgm:pt modelId="{6053DBA7-43EB-4E8D-8201-7C88A7984F7E}" type="pres">
      <dgm:prSet presAssocID="{BA4A7930-FB4D-4007-9E59-A0B73B01EE39}" presName="compositeShape" presStyleCnt="0">
        <dgm:presLayoutVars>
          <dgm:chMax val="7"/>
          <dgm:dir/>
          <dgm:resizeHandles val="exact"/>
        </dgm:presLayoutVars>
      </dgm:prSet>
      <dgm:spPr/>
    </dgm:pt>
    <dgm:pt modelId="{3B1E3129-50D7-4CD4-8DAE-2E4B94927336}" type="pres">
      <dgm:prSet presAssocID="{BA4A7930-FB4D-4007-9E59-A0B73B01EE39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DE159722-165D-439A-9AE7-2CE14D0EF35F}" type="pres">
      <dgm:prSet presAssocID="{BA4A7930-FB4D-4007-9E59-A0B73B01EE39}" presName="dummy1a" presStyleCnt="0"/>
      <dgm:spPr/>
    </dgm:pt>
    <dgm:pt modelId="{BE97D522-BE22-4CE9-B99D-0B8383C0E8D5}" type="pres">
      <dgm:prSet presAssocID="{BA4A7930-FB4D-4007-9E59-A0B73B01EE39}" presName="dummy1b" presStyleCnt="0"/>
      <dgm:spPr/>
    </dgm:pt>
    <dgm:pt modelId="{768CD2D4-7273-4A4A-B288-E53E83771E89}" type="pres">
      <dgm:prSet presAssocID="{BA4A7930-FB4D-4007-9E59-A0B73B01EE3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C23D15-881F-4797-A562-2E2073E90411}" type="pres">
      <dgm:prSet presAssocID="{BA4A7930-FB4D-4007-9E59-A0B73B01EE3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1164EC60-5EFF-4178-AE52-A36F6CFC789F}" type="pres">
      <dgm:prSet presAssocID="{BA4A7930-FB4D-4007-9E59-A0B73B01EE39}" presName="dummy2a" presStyleCnt="0"/>
      <dgm:spPr/>
    </dgm:pt>
    <dgm:pt modelId="{627A2BB8-2598-471D-88E2-5B1F7E2444EA}" type="pres">
      <dgm:prSet presAssocID="{BA4A7930-FB4D-4007-9E59-A0B73B01EE39}" presName="dummy2b" presStyleCnt="0"/>
      <dgm:spPr/>
    </dgm:pt>
    <dgm:pt modelId="{09BF3C1D-FE8F-432F-B5E9-3006D8409070}" type="pres">
      <dgm:prSet presAssocID="{BA4A7930-FB4D-4007-9E59-A0B73B01EE3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9B31FF-824B-43AB-8D55-781DD6C0CAE0}" type="pres">
      <dgm:prSet presAssocID="{BA4A7930-FB4D-4007-9E59-A0B73B01EE3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0A8AA3AC-CC54-4F61-B30C-EB8D3F9A9A9D}" type="pres">
      <dgm:prSet presAssocID="{BA4A7930-FB4D-4007-9E59-A0B73B01EE39}" presName="dummy3a" presStyleCnt="0"/>
      <dgm:spPr/>
    </dgm:pt>
    <dgm:pt modelId="{CB0B3056-D4AA-4ACC-9EF2-0EAA556D83D2}" type="pres">
      <dgm:prSet presAssocID="{BA4A7930-FB4D-4007-9E59-A0B73B01EE39}" presName="dummy3b" presStyleCnt="0"/>
      <dgm:spPr/>
    </dgm:pt>
    <dgm:pt modelId="{16856D33-9480-4F24-B104-E9FCB2A0EC8B}" type="pres">
      <dgm:prSet presAssocID="{BA4A7930-FB4D-4007-9E59-A0B73B01EE3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6DD8E2-86A0-4FC2-B724-F480E5CE90B1}" type="pres">
      <dgm:prSet presAssocID="{4677E870-C6B3-4245-B44F-5208BF1CC6EA}" presName="arrowWedge1" presStyleLbl="fgSibTrans2D1" presStyleIdx="0" presStyleCnt="3"/>
      <dgm:spPr/>
    </dgm:pt>
    <dgm:pt modelId="{7D149E56-974D-4586-A926-AB3552701D5B}" type="pres">
      <dgm:prSet presAssocID="{78B6F414-90F7-4D36-9DB6-C5947F5E2E31}" presName="arrowWedge2" presStyleLbl="fgSibTrans2D1" presStyleIdx="1" presStyleCnt="3"/>
      <dgm:spPr/>
    </dgm:pt>
    <dgm:pt modelId="{5B6A8734-8EF4-44E6-ADA3-519EC2132269}" type="pres">
      <dgm:prSet presAssocID="{08D07264-9626-4BA9-8C4D-674C7409DE35}" presName="arrowWedge3" presStyleLbl="fgSibTrans2D1" presStyleIdx="2" presStyleCnt="3"/>
      <dgm:spPr/>
    </dgm:pt>
  </dgm:ptLst>
  <dgm:cxnLst>
    <dgm:cxn modelId="{F6A06A2A-A9C5-4B7E-8F72-12DA29BA3BD5}" type="presOf" srcId="{BA4A7930-FB4D-4007-9E59-A0B73B01EE39}" destId="{6053DBA7-43EB-4E8D-8201-7C88A7984F7E}" srcOrd="0" destOrd="0" presId="urn:microsoft.com/office/officeart/2005/8/layout/cycle8"/>
    <dgm:cxn modelId="{7F321CCA-542C-4594-99DD-217DA33AFA2C}" type="presOf" srcId="{4203B5F9-F32F-414C-92FB-A74404F03FEA}" destId="{D8C23D15-881F-4797-A562-2E2073E90411}" srcOrd="0" destOrd="0" presId="urn:microsoft.com/office/officeart/2005/8/layout/cycle8"/>
    <dgm:cxn modelId="{88E9C363-CCDB-4233-959C-30A4F12C88F3}" type="presOf" srcId="{CBBC27AA-C41C-4436-86C3-95AAF7EC0EA0}" destId="{768CD2D4-7273-4A4A-B288-E53E83771E89}" srcOrd="1" destOrd="0" presId="urn:microsoft.com/office/officeart/2005/8/layout/cycle8"/>
    <dgm:cxn modelId="{5166F496-EA37-4E68-A2A8-B2CC5B8724EE}" srcId="{BA4A7930-FB4D-4007-9E59-A0B73B01EE39}" destId="{CBBC27AA-C41C-4436-86C3-95AAF7EC0EA0}" srcOrd="0" destOrd="0" parTransId="{BB0D7845-F594-400B-929A-A0B6CBCC3513}" sibTransId="{4677E870-C6B3-4245-B44F-5208BF1CC6EA}"/>
    <dgm:cxn modelId="{1DB38D3A-01D8-4C26-A2C1-3DDCBE2A8271}" type="presOf" srcId="{785BCE73-911A-42B5-B26D-206AE4CBFF98}" destId="{639B31FF-824B-43AB-8D55-781DD6C0CAE0}" srcOrd="0" destOrd="0" presId="urn:microsoft.com/office/officeart/2005/8/layout/cycle8"/>
    <dgm:cxn modelId="{38D9B990-BE58-4592-88A7-C12906B8C1B9}" srcId="{BA4A7930-FB4D-4007-9E59-A0B73B01EE39}" destId="{4203B5F9-F32F-414C-92FB-A74404F03FEA}" srcOrd="1" destOrd="0" parTransId="{914E3EC0-19C1-4064-913C-C65B8F24BAB5}" sibTransId="{78B6F414-90F7-4D36-9DB6-C5947F5E2E31}"/>
    <dgm:cxn modelId="{7B545BE9-E5E3-4565-8DB1-29B3902E7C2A}" srcId="{BA4A7930-FB4D-4007-9E59-A0B73B01EE39}" destId="{785BCE73-911A-42B5-B26D-206AE4CBFF98}" srcOrd="2" destOrd="0" parTransId="{4045BF36-B83B-4DEF-B6ED-C94A2085DEAB}" sibTransId="{08D07264-9626-4BA9-8C4D-674C7409DE35}"/>
    <dgm:cxn modelId="{D2D9DD97-52E2-4DC4-9F7C-4F6CFEBDFF24}" type="presOf" srcId="{4203B5F9-F32F-414C-92FB-A74404F03FEA}" destId="{09BF3C1D-FE8F-432F-B5E9-3006D8409070}" srcOrd="1" destOrd="0" presId="urn:microsoft.com/office/officeart/2005/8/layout/cycle8"/>
    <dgm:cxn modelId="{D6DAEA15-C2CA-4E57-A1AC-C430AC14DB1B}" type="presOf" srcId="{CBBC27AA-C41C-4436-86C3-95AAF7EC0EA0}" destId="{3B1E3129-50D7-4CD4-8DAE-2E4B94927336}" srcOrd="0" destOrd="0" presId="urn:microsoft.com/office/officeart/2005/8/layout/cycle8"/>
    <dgm:cxn modelId="{A4C88C79-0D5A-41DB-87EE-309FB80FFFE6}" type="presOf" srcId="{785BCE73-911A-42B5-B26D-206AE4CBFF98}" destId="{16856D33-9480-4F24-B104-E9FCB2A0EC8B}" srcOrd="1" destOrd="0" presId="urn:microsoft.com/office/officeart/2005/8/layout/cycle8"/>
    <dgm:cxn modelId="{B73C10B5-6335-49C0-BBB3-FA20872032B4}" type="presParOf" srcId="{6053DBA7-43EB-4E8D-8201-7C88A7984F7E}" destId="{3B1E3129-50D7-4CD4-8DAE-2E4B94927336}" srcOrd="0" destOrd="0" presId="urn:microsoft.com/office/officeart/2005/8/layout/cycle8"/>
    <dgm:cxn modelId="{E7D3A164-BE23-4B5B-BC97-40A7A23AD70B}" type="presParOf" srcId="{6053DBA7-43EB-4E8D-8201-7C88A7984F7E}" destId="{DE159722-165D-439A-9AE7-2CE14D0EF35F}" srcOrd="1" destOrd="0" presId="urn:microsoft.com/office/officeart/2005/8/layout/cycle8"/>
    <dgm:cxn modelId="{CB1CADA5-7861-40C1-9C1D-A96E1494C52D}" type="presParOf" srcId="{6053DBA7-43EB-4E8D-8201-7C88A7984F7E}" destId="{BE97D522-BE22-4CE9-B99D-0B8383C0E8D5}" srcOrd="2" destOrd="0" presId="urn:microsoft.com/office/officeart/2005/8/layout/cycle8"/>
    <dgm:cxn modelId="{C39CEC6C-E165-495C-8D49-D47985080D95}" type="presParOf" srcId="{6053DBA7-43EB-4E8D-8201-7C88A7984F7E}" destId="{768CD2D4-7273-4A4A-B288-E53E83771E89}" srcOrd="3" destOrd="0" presId="urn:microsoft.com/office/officeart/2005/8/layout/cycle8"/>
    <dgm:cxn modelId="{95F64AEF-A5F2-40D1-8F4E-034EFFA943A5}" type="presParOf" srcId="{6053DBA7-43EB-4E8D-8201-7C88A7984F7E}" destId="{D8C23D15-881F-4797-A562-2E2073E90411}" srcOrd="4" destOrd="0" presId="urn:microsoft.com/office/officeart/2005/8/layout/cycle8"/>
    <dgm:cxn modelId="{C1CE9638-C02A-4CE5-B6F4-7EE425391403}" type="presParOf" srcId="{6053DBA7-43EB-4E8D-8201-7C88A7984F7E}" destId="{1164EC60-5EFF-4178-AE52-A36F6CFC789F}" srcOrd="5" destOrd="0" presId="urn:microsoft.com/office/officeart/2005/8/layout/cycle8"/>
    <dgm:cxn modelId="{1ACC761A-BF8A-4159-A851-F6920E43266E}" type="presParOf" srcId="{6053DBA7-43EB-4E8D-8201-7C88A7984F7E}" destId="{627A2BB8-2598-471D-88E2-5B1F7E2444EA}" srcOrd="6" destOrd="0" presId="urn:microsoft.com/office/officeart/2005/8/layout/cycle8"/>
    <dgm:cxn modelId="{04BBF0D3-4C3A-411A-A67B-04C87CFBB760}" type="presParOf" srcId="{6053DBA7-43EB-4E8D-8201-7C88A7984F7E}" destId="{09BF3C1D-FE8F-432F-B5E9-3006D8409070}" srcOrd="7" destOrd="0" presId="urn:microsoft.com/office/officeart/2005/8/layout/cycle8"/>
    <dgm:cxn modelId="{CCAFF4D8-DF83-44C6-A180-B27CB10C68A0}" type="presParOf" srcId="{6053DBA7-43EB-4E8D-8201-7C88A7984F7E}" destId="{639B31FF-824B-43AB-8D55-781DD6C0CAE0}" srcOrd="8" destOrd="0" presId="urn:microsoft.com/office/officeart/2005/8/layout/cycle8"/>
    <dgm:cxn modelId="{F8EC219F-ED4B-4F82-B4FC-7343EED183E1}" type="presParOf" srcId="{6053DBA7-43EB-4E8D-8201-7C88A7984F7E}" destId="{0A8AA3AC-CC54-4F61-B30C-EB8D3F9A9A9D}" srcOrd="9" destOrd="0" presId="urn:microsoft.com/office/officeart/2005/8/layout/cycle8"/>
    <dgm:cxn modelId="{3D668597-9674-4170-94F9-13F9B9B058AE}" type="presParOf" srcId="{6053DBA7-43EB-4E8D-8201-7C88A7984F7E}" destId="{CB0B3056-D4AA-4ACC-9EF2-0EAA556D83D2}" srcOrd="10" destOrd="0" presId="urn:microsoft.com/office/officeart/2005/8/layout/cycle8"/>
    <dgm:cxn modelId="{799B1FD9-6639-4ADB-A6AB-3EB080FF7B25}" type="presParOf" srcId="{6053DBA7-43EB-4E8D-8201-7C88A7984F7E}" destId="{16856D33-9480-4F24-B104-E9FCB2A0EC8B}" srcOrd="11" destOrd="0" presId="urn:microsoft.com/office/officeart/2005/8/layout/cycle8"/>
    <dgm:cxn modelId="{5FC2A653-E17F-4477-83DB-1EB03D361D45}" type="presParOf" srcId="{6053DBA7-43EB-4E8D-8201-7C88A7984F7E}" destId="{546DD8E2-86A0-4FC2-B724-F480E5CE90B1}" srcOrd="12" destOrd="0" presId="urn:microsoft.com/office/officeart/2005/8/layout/cycle8"/>
    <dgm:cxn modelId="{A55DC0B6-E646-4361-AF6A-2DD05E0DA55C}" type="presParOf" srcId="{6053DBA7-43EB-4E8D-8201-7C88A7984F7E}" destId="{7D149E56-974D-4586-A926-AB3552701D5B}" srcOrd="13" destOrd="0" presId="urn:microsoft.com/office/officeart/2005/8/layout/cycle8"/>
    <dgm:cxn modelId="{DA7B1C87-54A1-4E3F-9ECE-74CAC0CA17C2}" type="presParOf" srcId="{6053DBA7-43EB-4E8D-8201-7C88A7984F7E}" destId="{5B6A8734-8EF4-44E6-ADA3-519EC213226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E3129-50D7-4CD4-8DAE-2E4B94927336}">
      <dsp:nvSpPr>
        <dsp:cNvPr id="0" name=""/>
        <dsp:cNvSpPr/>
      </dsp:nvSpPr>
      <dsp:spPr>
        <a:xfrm>
          <a:off x="1701119" y="354964"/>
          <a:ext cx="4587240" cy="45872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工作基础</a:t>
          </a:r>
          <a:endParaRPr lang="zh-CN" altLang="en-US" sz="3700" kern="1200" dirty="0"/>
        </a:p>
      </dsp:txBody>
      <dsp:txXfrm>
        <a:off x="4118703" y="1327023"/>
        <a:ext cx="1638300" cy="1365250"/>
      </dsp:txXfrm>
    </dsp:sp>
    <dsp:sp modelId="{D8C23D15-881F-4797-A562-2E2073E90411}">
      <dsp:nvSpPr>
        <dsp:cNvPr id="0" name=""/>
        <dsp:cNvSpPr/>
      </dsp:nvSpPr>
      <dsp:spPr>
        <a:xfrm>
          <a:off x="1606643" y="518794"/>
          <a:ext cx="4587240" cy="458724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研究内容及方案</a:t>
          </a:r>
          <a:endParaRPr lang="zh-CN" altLang="en-US" sz="3700" kern="1200" dirty="0"/>
        </a:p>
      </dsp:txBody>
      <dsp:txXfrm>
        <a:off x="2698843" y="3495040"/>
        <a:ext cx="2457450" cy="1201420"/>
      </dsp:txXfrm>
    </dsp:sp>
    <dsp:sp modelId="{639B31FF-824B-43AB-8D55-781DD6C0CAE0}">
      <dsp:nvSpPr>
        <dsp:cNvPr id="0" name=""/>
        <dsp:cNvSpPr/>
      </dsp:nvSpPr>
      <dsp:spPr>
        <a:xfrm>
          <a:off x="1512168" y="354964"/>
          <a:ext cx="4587240" cy="458724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创新点</a:t>
          </a:r>
          <a:endParaRPr lang="zh-CN" altLang="en-US" sz="3700" kern="1200" dirty="0"/>
        </a:p>
      </dsp:txBody>
      <dsp:txXfrm>
        <a:off x="2043523" y="1327023"/>
        <a:ext cx="1638300" cy="1365250"/>
      </dsp:txXfrm>
    </dsp:sp>
    <dsp:sp modelId="{546DD8E2-86A0-4FC2-B724-F480E5CE90B1}">
      <dsp:nvSpPr>
        <dsp:cNvPr id="0" name=""/>
        <dsp:cNvSpPr/>
      </dsp:nvSpPr>
      <dsp:spPr>
        <a:xfrm>
          <a:off x="1417525" y="70992"/>
          <a:ext cx="5155184" cy="51551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49E56-974D-4586-A926-AB3552701D5B}">
      <dsp:nvSpPr>
        <dsp:cNvPr id="0" name=""/>
        <dsp:cNvSpPr/>
      </dsp:nvSpPr>
      <dsp:spPr>
        <a:xfrm>
          <a:off x="1322672" y="234532"/>
          <a:ext cx="5155184" cy="51551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8734-8EF4-44E6-ADA3-519EC2132269}">
      <dsp:nvSpPr>
        <dsp:cNvPr id="0" name=""/>
        <dsp:cNvSpPr/>
      </dsp:nvSpPr>
      <dsp:spPr>
        <a:xfrm>
          <a:off x="1227818" y="70992"/>
          <a:ext cx="5155184" cy="51551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5D0E-1CB3-4CA7-8B08-FB566F0FD6E8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96640-F0F7-442D-B0C9-F14338B3B7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96640-F0F7-442D-B0C9-F14338B3B78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把自己当成评审人，挑自己的弱点，提出尖锐问题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96640-F0F7-442D-B0C9-F14338B3B78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9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直接连接符 9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直接连接符 5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7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6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9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9" name="Picture 2" descr="F:\02.SEU\09.辅助资料\SEU logo\东大校徽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34236" cy="936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FEC3-C3CF-4907-9A7C-86CEC932DA8C}" type="datetimeFigureOut">
              <a:rPr lang="zh-CN" altLang="en-US" smtClean="0"/>
              <a:pPr/>
              <a:t>2015-01-06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822E-27FE-4A19-8060-0AC1D75B03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134672" cy="147002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国家自然科学基金申请经验交流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4151511"/>
            <a:ext cx="6400800" cy="17526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报告人：陈 坚</a:t>
            </a:r>
            <a:endParaRPr lang="en-US" altLang="zh-CN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 descr="F:\02.SEU\09.辅助资料\SEU logo\SEU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0400" cy="990600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923928" y="6525344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 2015</a:t>
            </a:r>
            <a:r>
              <a:rPr lang="zh-CN" altLang="en-US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年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1</a:t>
            </a:r>
            <a:r>
              <a:rPr lang="zh-CN" altLang="en-US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月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7</a:t>
            </a:r>
            <a:r>
              <a:rPr lang="zh-CN" altLang="en-US" b="1" dirty="0" smtClean="0">
                <a:solidFill>
                  <a:srgbClr val="006600"/>
                </a:solidFill>
                <a:latin typeface="Times New Roman" pitchFamily="18" charset="0"/>
                <a:ea typeface="华文新魏" pitchFamily="2" charset="-122"/>
              </a:rPr>
              <a:t>日材料学院国家自然基金申请动员会</a:t>
            </a:r>
            <a:endParaRPr lang="en-US" altLang="zh-CN" sz="1600" b="1" dirty="0">
              <a:solidFill>
                <a:srgbClr val="0066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779912" y="6567208"/>
            <a:ext cx="53640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研究基础与工作条件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研究基础：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面上项目尤为重要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前期开展的相关研究工作（发表的、未发表）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</a:p>
          <a:p>
            <a:r>
              <a:rPr lang="zh-CN" altLang="en-US" dirty="0" smtClean="0"/>
              <a:t>承担科研项目情况</a:t>
            </a:r>
            <a:endParaRPr lang="en-US" altLang="zh-CN" dirty="0" smtClean="0"/>
          </a:p>
          <a:p>
            <a:pPr lvl="1"/>
            <a:r>
              <a:rPr lang="zh-CN" altLang="en-US" sz="3200" dirty="0" smtClean="0"/>
              <a:t>已有项目需说明关系</a:t>
            </a:r>
          </a:p>
          <a:p>
            <a:pPr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&lt;1&gt;</a:t>
            </a:r>
            <a:r>
              <a:rPr lang="zh-CN" altLang="en-US" sz="2400" dirty="0" smtClean="0"/>
              <a:t>申请人对</a:t>
            </a:r>
            <a:r>
              <a:rPr lang="zh-CN" altLang="en-US" sz="2400" dirty="0" smtClean="0">
                <a:solidFill>
                  <a:srgbClr val="C00000"/>
                </a:solidFill>
              </a:rPr>
              <a:t>立项依据阐述</a:t>
            </a:r>
            <a:r>
              <a:rPr lang="zh-CN" altLang="en-US" sz="2400" dirty="0" smtClean="0"/>
              <a:t>的比较清楚，对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研究内容和方法以及关键科学问题</a:t>
            </a:r>
            <a:r>
              <a:rPr lang="zh-CN" altLang="en-US" sz="2400" dirty="0" smtClean="0"/>
              <a:t>给出了较详细的介绍。申请人在拟开展的研究方向上</a:t>
            </a:r>
            <a:r>
              <a:rPr lang="zh-CN" altLang="en-US" sz="2400" dirty="0" smtClean="0">
                <a:solidFill>
                  <a:srgbClr val="C00000"/>
                </a:solidFill>
              </a:rPr>
              <a:t>有一定的前期研究工作基础</a:t>
            </a:r>
            <a:r>
              <a:rPr lang="zh-CN" altLang="en-US" sz="2400" dirty="0" smtClean="0"/>
              <a:t>。鉴于上述理由，</a:t>
            </a:r>
            <a:r>
              <a:rPr lang="zh-CN" altLang="en-US" sz="2400" dirty="0" smtClean="0">
                <a:solidFill>
                  <a:srgbClr val="0070C0"/>
                </a:solidFill>
              </a:rPr>
              <a:t>建议给予此项目以优先资助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&lt;2&gt;</a:t>
            </a:r>
            <a:r>
              <a:rPr lang="zh-CN" altLang="en-US" sz="2400" dirty="0" smtClean="0"/>
              <a:t>动态力学性能是一个</a:t>
            </a:r>
            <a:r>
              <a:rPr lang="zh-CN" altLang="en-US" sz="2400" dirty="0" smtClean="0">
                <a:solidFill>
                  <a:srgbClr val="C00000"/>
                </a:solidFill>
              </a:rPr>
              <a:t>前沿而又非常复杂</a:t>
            </a:r>
            <a:r>
              <a:rPr lang="zh-CN" altLang="en-US" sz="2400" dirty="0" smtClean="0"/>
              <a:t>的问题。</a:t>
            </a:r>
            <a:r>
              <a:rPr lang="en-US" altLang="zh-CN" sz="2400" dirty="0" smtClean="0"/>
              <a:t>…..</a:t>
            </a:r>
            <a:r>
              <a:rPr lang="zh-CN" altLang="en-US" sz="2400" dirty="0" smtClean="0">
                <a:solidFill>
                  <a:srgbClr val="C00000"/>
                </a:solidFill>
              </a:rPr>
              <a:t>作为实验技术本身来看，应该说应用的成分更浓厚一些，反过来说，创新显得少了一些。</a:t>
            </a:r>
            <a:r>
              <a:rPr lang="zh-CN" altLang="en-US" sz="2400" dirty="0" smtClean="0"/>
              <a:t>从研究目的来看，</a:t>
            </a:r>
            <a:r>
              <a:rPr lang="zh-CN" altLang="en-US" sz="2400" dirty="0" smtClean="0">
                <a:solidFill>
                  <a:srgbClr val="C00000"/>
                </a:solidFill>
              </a:rPr>
              <a:t>材料的动态力学行为，是一个学术难题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。如果能在理论上有所突破，则是非常有意义的。当然，</a:t>
            </a:r>
            <a:r>
              <a:rPr lang="zh-CN" altLang="en-US" sz="2400" dirty="0" smtClean="0">
                <a:solidFill>
                  <a:srgbClr val="C00000"/>
                </a:solidFill>
              </a:rPr>
              <a:t>基础实验研究也是非常重要的，</a:t>
            </a:r>
            <a:r>
              <a:rPr lang="zh-CN" altLang="en-US" sz="2400" dirty="0" smtClean="0"/>
              <a:t>没有积累，动态材料强度就不可能搞明白。结论，</a:t>
            </a:r>
            <a:r>
              <a:rPr lang="zh-CN" altLang="en-US" sz="2400" dirty="0" smtClean="0">
                <a:solidFill>
                  <a:srgbClr val="0070C0"/>
                </a:solidFill>
              </a:rPr>
              <a:t>可以资助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6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zh-CN" altLang="en-US" dirty="0" smtClean="0"/>
              <a:t>评审意见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zh-CN" altLang="en-US" dirty="0" smtClean="0"/>
              <a:t>评审意见（续）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&lt;3&gt;</a:t>
            </a:r>
            <a:r>
              <a:rPr lang="zh-CN" altLang="en-US" sz="2400" b="1" dirty="0" smtClean="0">
                <a:latin typeface="宋体"/>
                <a:ea typeface="宋体"/>
              </a:rPr>
              <a:t>项目的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/>
                <a:ea typeface="宋体"/>
              </a:rPr>
              <a:t>创新点</a:t>
            </a:r>
            <a:r>
              <a:rPr lang="zh-CN" altLang="en-US" sz="2400" b="1" dirty="0" smtClean="0">
                <a:latin typeface="宋体"/>
                <a:ea typeface="宋体"/>
              </a:rPr>
              <a:t>主要在于，突破现有薄膜涂层的准静态测试方法，研究建立动动力激励与冲击测试分析方法，并结合</a:t>
            </a:r>
            <a:r>
              <a:rPr lang="en-US" altLang="zh-CN" sz="2400" b="1" dirty="0" smtClean="0">
                <a:latin typeface="宋体"/>
                <a:ea typeface="宋体"/>
              </a:rPr>
              <a:t>DLC</a:t>
            </a:r>
            <a:r>
              <a:rPr lang="zh-CN" altLang="en-US" sz="2400" b="1" dirty="0" smtClean="0">
                <a:latin typeface="宋体"/>
                <a:ea typeface="宋体"/>
              </a:rPr>
              <a:t>材料的碳键结构、应力、界面作用等进行模型与理论分析。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/>
                <a:ea typeface="宋体"/>
              </a:rPr>
              <a:t>研究内容充实、方案可行。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/>
                <a:ea typeface="宋体"/>
              </a:rPr>
              <a:t>建议资助</a:t>
            </a:r>
            <a:r>
              <a:rPr lang="zh-CN" altLang="en-US" sz="2400" b="1" dirty="0" smtClean="0">
                <a:latin typeface="宋体"/>
                <a:ea typeface="宋体"/>
              </a:rPr>
              <a:t>。</a:t>
            </a:r>
            <a:endParaRPr lang="en-US" altLang="zh-CN" sz="2400" b="1" dirty="0" smtClean="0">
              <a:latin typeface="宋体"/>
              <a:ea typeface="宋体"/>
            </a:endParaRPr>
          </a:p>
          <a:p>
            <a:endParaRPr lang="zh-CN" altLang="en-US" sz="2400" b="1" dirty="0" smtClean="0">
              <a:latin typeface="宋体"/>
              <a:ea typeface="宋体"/>
            </a:endParaRPr>
          </a:p>
          <a:p>
            <a:r>
              <a:rPr lang="en-US" altLang="zh-CN" sz="2400" dirty="0" smtClean="0"/>
              <a:t>&lt;4&gt;</a:t>
            </a:r>
            <a:r>
              <a:rPr lang="zh-CN" altLang="en-US" sz="2400" dirty="0" smtClean="0"/>
              <a:t>项目提出借助于纳米压痕仪，研究</a:t>
            </a:r>
            <a:r>
              <a:rPr lang="en-US" altLang="zh-CN" sz="2400" dirty="0" smtClean="0"/>
              <a:t>DLC</a:t>
            </a:r>
            <a:r>
              <a:rPr lang="zh-CN" altLang="en-US" sz="2400" dirty="0" smtClean="0"/>
              <a:t>薄膜的动态力学参量及测试方法，具有</a:t>
            </a:r>
            <a:r>
              <a:rPr lang="zh-CN" altLang="en-US" sz="2400" dirty="0" smtClean="0">
                <a:solidFill>
                  <a:srgbClr val="C00000"/>
                </a:solidFill>
              </a:rPr>
              <a:t>一定新意</a:t>
            </a:r>
            <a:r>
              <a:rPr lang="zh-CN" altLang="en-US" sz="2400" dirty="0" smtClean="0"/>
              <a:t>。申请人及团队</a:t>
            </a:r>
            <a:r>
              <a:rPr lang="zh-CN" altLang="en-US" sz="2400" dirty="0" smtClean="0">
                <a:solidFill>
                  <a:srgbClr val="C00000"/>
                </a:solidFill>
              </a:rPr>
              <a:t>具有较好基础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C00000"/>
                </a:solidFill>
              </a:rPr>
              <a:t>方案可行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0070C0"/>
                </a:solidFill>
              </a:rPr>
              <a:t>建议资助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en-US" altLang="zh-CN" sz="2400" dirty="0" smtClean="0"/>
              <a:t>&lt;5&gt;</a:t>
            </a:r>
            <a:r>
              <a:rPr lang="zh-CN" altLang="en-US" sz="2400" dirty="0" smtClean="0"/>
              <a:t>申请人在制备和表征相关材料方面具备</a:t>
            </a:r>
            <a:r>
              <a:rPr lang="zh-CN" altLang="en-US" sz="2400" dirty="0" smtClean="0">
                <a:solidFill>
                  <a:srgbClr val="C00000"/>
                </a:solidFill>
              </a:rPr>
              <a:t>较好的研究基础</a:t>
            </a:r>
            <a:r>
              <a:rPr lang="zh-CN" altLang="en-US" sz="2400" dirty="0" smtClean="0"/>
              <a:t>，拟采用动态纳米压痕作为主要实验手段，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研究方案可行</a:t>
            </a:r>
            <a:r>
              <a:rPr lang="zh-CN" altLang="en-US" sz="2400" dirty="0" smtClean="0"/>
              <a:t>。希望加强对实验结果的理论分析部分。</a:t>
            </a:r>
            <a:r>
              <a:rPr lang="zh-CN" altLang="en-US" sz="2400" dirty="0" smtClean="0">
                <a:solidFill>
                  <a:srgbClr val="0070C0"/>
                </a:solidFill>
              </a:rPr>
              <a:t>建议予以资助</a:t>
            </a:r>
            <a:r>
              <a:rPr lang="zh-CN" altLang="en-US" sz="2400" dirty="0" smtClean="0"/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评审人关心的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827584" y="1196752"/>
          <a:ext cx="780052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/>
              <a:t>其他注意事项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谦虚</a:t>
            </a:r>
          </a:p>
          <a:p>
            <a:r>
              <a:rPr lang="zh-CN" altLang="en-US" dirty="0" smtClean="0"/>
              <a:t>版面清晰、美观</a:t>
            </a:r>
            <a:endParaRPr lang="en-US" altLang="zh-CN" dirty="0" smtClean="0"/>
          </a:p>
          <a:p>
            <a:r>
              <a:rPr lang="zh-CN" altLang="en-US" dirty="0" smtClean="0"/>
              <a:t>重点突出（格式强调）</a:t>
            </a:r>
            <a:endParaRPr lang="en-US" altLang="zh-CN" dirty="0" smtClean="0"/>
          </a:p>
          <a:p>
            <a:r>
              <a:rPr lang="zh-CN" altLang="en-US" dirty="0" smtClean="0"/>
              <a:t>图文并茂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3465761" cy="24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10309"/>
            <a:ext cx="3491881" cy="26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仔细</a:t>
            </a:r>
            <a:r>
              <a:rPr lang="zh-CN" altLang="en-US" dirty="0" smtClean="0"/>
              <a:t>研究自然基金申报</a:t>
            </a:r>
            <a:r>
              <a:rPr lang="zh-CN" altLang="en-US" dirty="0" smtClean="0"/>
              <a:t>指南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确定申报学部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多请教其他老师，从不同角度修改本子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一些小结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了解研究方向历史，现状和发展趋势；</a:t>
            </a:r>
            <a:endParaRPr lang="en-US" altLang="zh-CN" dirty="0" smtClean="0"/>
          </a:p>
          <a:p>
            <a:r>
              <a:rPr lang="zh-CN" altLang="en-US" dirty="0" smtClean="0"/>
              <a:t>多</a:t>
            </a:r>
            <a:r>
              <a:rPr lang="zh-CN" altLang="en-US" dirty="0" smtClean="0"/>
              <a:t>读论文，知己知彼；</a:t>
            </a:r>
            <a:endParaRPr lang="en-US" altLang="zh-CN" dirty="0" smtClean="0"/>
          </a:p>
          <a:p>
            <a:r>
              <a:rPr lang="zh-CN" altLang="en-US" dirty="0" smtClean="0"/>
              <a:t>本子</a:t>
            </a:r>
            <a:r>
              <a:rPr lang="zh-CN" altLang="en-US" dirty="0" smtClean="0"/>
              <a:t>要</a:t>
            </a:r>
            <a:r>
              <a:rPr lang="zh-CN" altLang="en-US" dirty="0" smtClean="0"/>
              <a:t>结合</a:t>
            </a:r>
            <a:r>
              <a:rPr lang="zh-CN" altLang="en-US" dirty="0" smtClean="0"/>
              <a:t>自己</a:t>
            </a:r>
            <a:r>
              <a:rPr lang="zh-CN" altLang="en-US" dirty="0" smtClean="0"/>
              <a:t>特点、优势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平时注重论文的积累；</a:t>
            </a:r>
            <a:endParaRPr lang="en-US" altLang="zh-CN" dirty="0" smtClean="0"/>
          </a:p>
          <a:p>
            <a:r>
              <a:rPr lang="zh-CN" altLang="en-US" dirty="0" smtClean="0"/>
              <a:t>创新性和工作基础是本子的最关键两个方面；研究内容和方案也很重要；</a:t>
            </a:r>
            <a:endParaRPr lang="en-US" altLang="zh-CN" dirty="0" smtClean="0"/>
          </a:p>
          <a:p>
            <a:r>
              <a:rPr lang="zh-CN" altLang="en-US" dirty="0" smtClean="0"/>
              <a:t>了解基金委政策也很重要。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646" r="7972" b="43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5157192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dirty="0" smtClean="0">
                <a:solidFill>
                  <a:srgbClr val="FFFF00"/>
                </a:solidFill>
              </a:rPr>
              <a:t>预祝大家申报成功！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6976"/>
          </a:xfrm>
        </p:spPr>
        <p:txBody>
          <a:bodyPr/>
          <a:lstStyle/>
          <a:p>
            <a:pPr algn="l"/>
            <a:r>
              <a:rPr lang="zh-CN" altLang="en-US" dirty="0" smtClean="0"/>
              <a:t>个人情况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016" y="1340768"/>
            <a:ext cx="8999984" cy="511256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1996–2003.6 </a:t>
            </a:r>
            <a:r>
              <a:rPr lang="en-US" altLang="zh-CN" sz="2800" dirty="0" smtClean="0"/>
              <a:t>      </a:t>
            </a:r>
            <a:r>
              <a:rPr lang="zh-CN" altLang="en-US" sz="2800" dirty="0" smtClean="0"/>
              <a:t>西安交通大学</a:t>
            </a:r>
            <a:r>
              <a:rPr lang="en-US" altLang="zh-CN" sz="2800" dirty="0" smtClean="0"/>
              <a:t>		</a:t>
            </a:r>
            <a:r>
              <a:rPr lang="zh-CN" altLang="en-US" sz="2800" dirty="0" smtClean="0"/>
              <a:t>学士</a:t>
            </a:r>
            <a:r>
              <a:rPr lang="zh-CN" altLang="en-US" sz="2800" dirty="0" smtClean="0"/>
              <a:t>，</a:t>
            </a:r>
            <a:r>
              <a:rPr lang="zh-CN" altLang="en-US" sz="2800" dirty="0" smtClean="0"/>
              <a:t>硕士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			</a:t>
            </a:r>
            <a:r>
              <a:rPr lang="zh-CN" altLang="en-US" sz="2800" dirty="0" smtClean="0">
                <a:solidFill>
                  <a:srgbClr val="C00000"/>
                </a:solidFill>
              </a:rPr>
              <a:t>主要研究内容：表面硬质薄膜的</a:t>
            </a:r>
            <a:r>
              <a:rPr lang="zh-CN" altLang="en-US" sz="2800" dirty="0" smtClean="0">
                <a:solidFill>
                  <a:srgbClr val="C00000"/>
                </a:solidFill>
              </a:rPr>
              <a:t>制备</a:t>
            </a:r>
            <a:endParaRPr lang="zh-CN" altLang="en-US" sz="2800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800" dirty="0" smtClean="0"/>
              <a:t>2003.11–2008.1     </a:t>
            </a:r>
            <a:r>
              <a:rPr lang="zh-CN" altLang="en-US" sz="2800" dirty="0" smtClean="0"/>
              <a:t>英国伯明翰大学</a:t>
            </a:r>
            <a:r>
              <a:rPr lang="en-US" altLang="zh-CN" sz="2800" dirty="0" smtClean="0"/>
              <a:t>		</a:t>
            </a:r>
            <a:r>
              <a:rPr lang="zh-CN" altLang="en-US" sz="2800" dirty="0" smtClean="0"/>
              <a:t>博士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			</a:t>
            </a:r>
            <a:r>
              <a:rPr lang="zh-CN" altLang="en-US" sz="2800" dirty="0" smtClean="0">
                <a:solidFill>
                  <a:srgbClr val="C00000"/>
                </a:solidFill>
              </a:rPr>
              <a:t>主要研究内容</a:t>
            </a:r>
            <a:r>
              <a:rPr lang="zh-CN" altLang="en-US" sz="2800" dirty="0" smtClean="0">
                <a:solidFill>
                  <a:srgbClr val="C00000"/>
                </a:solidFill>
              </a:rPr>
              <a:t>：等离子体表面</a:t>
            </a:r>
            <a:r>
              <a:rPr lang="zh-CN" altLang="en-US" sz="2800" dirty="0" smtClean="0">
                <a:solidFill>
                  <a:srgbClr val="C00000"/>
                </a:solidFill>
              </a:rPr>
              <a:t>改性</a:t>
            </a:r>
            <a:r>
              <a:rPr lang="zh-CN" altLang="en-US" sz="2800" dirty="0" smtClean="0">
                <a:solidFill>
                  <a:srgbClr val="C00000"/>
                </a:solidFill>
              </a:rPr>
              <a:t>技术</a:t>
            </a:r>
            <a:endParaRPr lang="zh-CN" altLang="en-US" sz="1600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800" dirty="0" smtClean="0"/>
              <a:t>2008.3 –2011.10    </a:t>
            </a:r>
            <a:r>
              <a:rPr lang="zh-CN" altLang="en-US" sz="2800" dirty="0" smtClean="0"/>
              <a:t>英国伯明翰大学</a:t>
            </a:r>
            <a:r>
              <a:rPr lang="en-US" altLang="zh-CN" sz="2800" dirty="0" smtClean="0"/>
              <a:t>   Research fellow</a:t>
            </a:r>
          </a:p>
          <a:p>
            <a:pPr>
              <a:buNone/>
            </a:pPr>
            <a:r>
              <a:rPr lang="en-US" altLang="zh-CN" sz="2800" dirty="0" smtClean="0"/>
              <a:t>			</a:t>
            </a:r>
            <a:r>
              <a:rPr lang="zh-CN" altLang="en-US" sz="2800" dirty="0" smtClean="0">
                <a:solidFill>
                  <a:srgbClr val="C00000"/>
                </a:solidFill>
              </a:rPr>
              <a:t>主要研究内容：表面力学行为和表面技术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800" dirty="0" smtClean="0"/>
              <a:t>2011.11 – </a:t>
            </a:r>
            <a:r>
              <a:rPr lang="zh-CN" altLang="en-US" sz="2800" dirty="0" smtClean="0"/>
              <a:t>目前        东南大学</a:t>
            </a:r>
            <a:r>
              <a:rPr lang="en-US" altLang="zh-CN" sz="2800" dirty="0" smtClean="0"/>
              <a:t>			</a:t>
            </a:r>
            <a:r>
              <a:rPr lang="zh-CN" altLang="en-US" sz="2800" dirty="0" smtClean="0"/>
              <a:t>副研究员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</a:rPr>
              <a:t>			</a:t>
            </a:r>
            <a:r>
              <a:rPr lang="zh-CN" altLang="en-US" sz="2800" dirty="0" smtClean="0">
                <a:solidFill>
                  <a:srgbClr val="C00000"/>
                </a:solidFill>
              </a:rPr>
              <a:t>主要研究方向：微纳力学和石墨烯材料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949280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发表论文约</a:t>
            </a:r>
            <a:r>
              <a:rPr lang="en-US" altLang="zh-CN" sz="2800" dirty="0" smtClean="0">
                <a:solidFill>
                  <a:srgbClr val="0070C0"/>
                </a:solidFill>
              </a:rPr>
              <a:t>20</a:t>
            </a:r>
            <a:r>
              <a:rPr lang="zh-CN" altLang="en-US" sz="2800" dirty="0" smtClean="0">
                <a:solidFill>
                  <a:srgbClr val="0070C0"/>
                </a:solidFill>
              </a:rPr>
              <a:t>篇，其中涉及表面力学约</a:t>
            </a:r>
            <a:r>
              <a:rPr lang="en-US" altLang="zh-CN" sz="2800" dirty="0" smtClean="0">
                <a:solidFill>
                  <a:srgbClr val="0070C0"/>
                </a:solidFill>
              </a:rPr>
              <a:t>10</a:t>
            </a:r>
            <a:r>
              <a:rPr lang="zh-CN" altLang="en-US" sz="2800" dirty="0" smtClean="0">
                <a:solidFill>
                  <a:srgbClr val="0070C0"/>
                </a:solidFill>
              </a:rPr>
              <a:t>篇。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zh-CN" altLang="en-US" dirty="0" smtClean="0"/>
              <a:t>主要基金项目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2012</a:t>
            </a:r>
            <a:r>
              <a:rPr lang="zh-CN" altLang="en-US" sz="2400" dirty="0" smtClean="0"/>
              <a:t>年“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热力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耦合作用下石墨烯力学特性的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研究”</a:t>
            </a:r>
            <a:r>
              <a:rPr lang="zh-CN" altLang="en-US" sz="2400" dirty="0" smtClean="0">
                <a:solidFill>
                  <a:srgbClr val="7030A0"/>
                </a:solidFill>
              </a:rPr>
              <a:t>国家</a:t>
            </a:r>
            <a:r>
              <a:rPr lang="zh-CN" altLang="en-US" sz="2400" dirty="0" smtClean="0">
                <a:solidFill>
                  <a:srgbClr val="7030A0"/>
                </a:solidFill>
              </a:rPr>
              <a:t>自然科学基金资助青年科学基金项目</a:t>
            </a:r>
            <a:r>
              <a:rPr lang="en-US" altLang="zh-CN" sz="2400" dirty="0" smtClean="0"/>
              <a:t>(11204031)   (2013–2015</a:t>
            </a:r>
            <a:r>
              <a:rPr lang="zh-CN" altLang="en-US" sz="2400" dirty="0" smtClean="0"/>
              <a:t>）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年“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金刚石膜动态力学性质与摩擦学性能关联性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研究”</a:t>
            </a:r>
            <a:r>
              <a:rPr lang="zh-CN" altLang="en-US" sz="2400" dirty="0" smtClean="0">
                <a:solidFill>
                  <a:srgbClr val="7030A0"/>
                </a:solidFill>
              </a:rPr>
              <a:t>江苏省</a:t>
            </a:r>
            <a:r>
              <a:rPr lang="zh-CN" altLang="en-US" sz="2400" dirty="0" smtClean="0">
                <a:solidFill>
                  <a:srgbClr val="7030A0"/>
                </a:solidFill>
              </a:rPr>
              <a:t>科技基础研究计划（自然科学基金） </a:t>
            </a:r>
            <a:r>
              <a:rPr lang="en-US" altLang="zh-CN" sz="2400" dirty="0" smtClean="0"/>
              <a:t>(BK20141336) (2014-2017)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年“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微纳尺度类金刚石碳膜动态力学性质及机理研究”</a:t>
            </a:r>
            <a:r>
              <a:rPr lang="zh-CN" altLang="en-US" sz="2400" dirty="0" smtClean="0">
                <a:solidFill>
                  <a:srgbClr val="7030A0"/>
                </a:solidFill>
              </a:rPr>
              <a:t>国家自然科学基金面上项目 </a:t>
            </a:r>
            <a:r>
              <a:rPr lang="en-US" altLang="zh-CN" sz="2400" dirty="0" smtClean="0"/>
              <a:t>(11472080) (2015-2018) </a:t>
            </a:r>
          </a:p>
          <a:p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772400" cy="13620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以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年国家自然科学基金面上项目为例	   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微纳尺度类金刚石碳膜动态力学性质及机理研究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/>
              <a:t>申请前的思考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了解申请基金的特点 </a:t>
            </a:r>
            <a:r>
              <a:rPr lang="en-US" altLang="zh-CN" b="1" dirty="0" smtClean="0"/>
              <a:t>—— </a:t>
            </a:r>
            <a:r>
              <a:rPr lang="zh-CN" altLang="en-US" b="1" dirty="0" smtClean="0">
                <a:solidFill>
                  <a:srgbClr val="C00000"/>
                </a:solidFill>
              </a:rPr>
              <a:t>基础性 </a:t>
            </a:r>
            <a:r>
              <a:rPr lang="en-US" altLang="zh-CN" b="1" dirty="0" smtClean="0">
                <a:solidFill>
                  <a:srgbClr val="C00000"/>
                </a:solidFill>
              </a:rPr>
              <a:t>vs. </a:t>
            </a:r>
            <a:r>
              <a:rPr lang="zh-CN" altLang="en-US" b="1" dirty="0" smtClean="0">
                <a:solidFill>
                  <a:srgbClr val="C00000"/>
                </a:solidFill>
              </a:rPr>
              <a:t>应用型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b="1" dirty="0" smtClean="0"/>
              <a:t>我</a:t>
            </a:r>
            <a:r>
              <a:rPr lang="zh-CN" altLang="en-US" b="1" dirty="0" smtClean="0"/>
              <a:t>要做</a:t>
            </a:r>
            <a:r>
              <a:rPr lang="zh-CN" altLang="en-US" b="1" dirty="0" smtClean="0"/>
              <a:t>什么？为什么</a:t>
            </a:r>
            <a:r>
              <a:rPr lang="zh-CN" altLang="en-US" b="1" dirty="0" smtClean="0"/>
              <a:t>要</a:t>
            </a:r>
            <a:r>
              <a:rPr lang="zh-CN" altLang="en-US" b="1" dirty="0" smtClean="0"/>
              <a:t>做？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方向</a:t>
            </a:r>
            <a:r>
              <a:rPr lang="zh-CN" altLang="en-US" b="1" dirty="0" smtClean="0"/>
              <a:t>的</a:t>
            </a:r>
            <a:r>
              <a:rPr lang="zh-CN" altLang="en-US" b="1" dirty="0" smtClean="0"/>
              <a:t>特色是什么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创新性在</a:t>
            </a:r>
            <a:r>
              <a:rPr lang="zh-CN" altLang="en-US" b="1" dirty="0" smtClean="0"/>
              <a:t>哪里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国内外研究进展</a:t>
            </a:r>
            <a:r>
              <a:rPr lang="zh-CN" altLang="en-US" b="1" dirty="0" smtClean="0"/>
              <a:t>如何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是否已经有人申请</a:t>
            </a:r>
            <a:r>
              <a:rPr lang="zh-CN" altLang="en-US" b="1" dirty="0" smtClean="0"/>
              <a:t>过</a:t>
            </a:r>
            <a:endParaRPr lang="en-US" altLang="zh-CN" b="1" dirty="0" smtClean="0"/>
          </a:p>
          <a:p>
            <a:pPr>
              <a:spcBef>
                <a:spcPts val="1800"/>
              </a:spcBef>
            </a:pPr>
            <a:r>
              <a:rPr lang="zh-CN" altLang="en-US" b="1" dirty="0" smtClean="0"/>
              <a:t>为什么我做最</a:t>
            </a:r>
            <a:r>
              <a:rPr lang="zh-CN" altLang="en-US" b="1" dirty="0" smtClean="0"/>
              <a:t>合适？</a:t>
            </a:r>
            <a:endParaRPr lang="zh-CN" altLang="en-US" b="1" dirty="0" smtClean="0"/>
          </a:p>
          <a:p>
            <a:pPr lvl="1"/>
            <a:r>
              <a:rPr lang="zh-CN" altLang="en-US" b="1" dirty="0" smtClean="0"/>
              <a:t>研究基础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研究内容、方案和路线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zh-CN" altLang="en-US" b="1" dirty="0" smtClean="0"/>
              <a:t>调研阶段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检索历年自然基金资助</a:t>
            </a:r>
            <a:r>
              <a:rPr lang="zh-CN" altLang="en-US" dirty="0" smtClean="0"/>
              <a:t>项目（</a:t>
            </a:r>
            <a:r>
              <a:rPr lang="zh-CN" altLang="en-US" dirty="0" smtClean="0">
                <a:solidFill>
                  <a:srgbClr val="0070C0"/>
                </a:solidFill>
              </a:rPr>
              <a:t>了解国内研究现状，研究人员，研究动向，申报学部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了解</a:t>
            </a:r>
            <a:r>
              <a:rPr lang="zh-CN" altLang="en-US" dirty="0" smtClean="0"/>
              <a:t>国内外研究最新动态，提炼研究趋势</a:t>
            </a:r>
            <a:endParaRPr lang="en-US" altLang="zh-CN" dirty="0" smtClean="0"/>
          </a:p>
          <a:p>
            <a:pPr lvl="1"/>
            <a:r>
              <a:rPr lang="zh-CN" altLang="en-US" sz="3200" dirty="0" smtClean="0"/>
              <a:t>包括</a:t>
            </a:r>
            <a:r>
              <a:rPr lang="zh-CN" altLang="en-US" sz="3200" dirty="0" smtClean="0">
                <a:solidFill>
                  <a:srgbClr val="0070C0"/>
                </a:solidFill>
              </a:rPr>
              <a:t>国内，美国，</a:t>
            </a:r>
            <a:r>
              <a:rPr lang="zh-CN" altLang="en-US" sz="3200" dirty="0" smtClean="0">
                <a:solidFill>
                  <a:srgbClr val="0070C0"/>
                </a:solidFill>
              </a:rPr>
              <a:t>欧洲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pPr lvl="1"/>
            <a:endParaRPr lang="en-US" altLang="zh-CN" sz="3200" dirty="0" smtClean="0"/>
          </a:p>
          <a:p>
            <a:r>
              <a:rPr lang="zh-CN" altLang="en-US" dirty="0" smtClean="0"/>
              <a:t>微</a:t>
            </a:r>
            <a:r>
              <a:rPr lang="zh-CN" altLang="en-US" dirty="0" smtClean="0"/>
              <a:t>纳尺度下材料的</a:t>
            </a:r>
            <a:r>
              <a:rPr lang="zh-CN" altLang="en-US" dirty="0" smtClean="0"/>
              <a:t>动态力学行为</a:t>
            </a:r>
            <a:r>
              <a:rPr lang="zh-CN" altLang="en-US" dirty="0" smtClean="0">
                <a:solidFill>
                  <a:srgbClr val="0070C0"/>
                </a:solidFill>
              </a:rPr>
              <a:t>（</a:t>
            </a:r>
            <a:r>
              <a:rPr lang="zh-CN" altLang="en-US" dirty="0" smtClean="0">
                <a:solidFill>
                  <a:srgbClr val="C00000"/>
                </a:solidFill>
              </a:rPr>
              <a:t>学术难题</a:t>
            </a:r>
            <a:r>
              <a:rPr lang="zh-CN" altLang="en-US" dirty="0" smtClean="0">
                <a:solidFill>
                  <a:srgbClr val="C00000"/>
                </a:solidFill>
              </a:rPr>
              <a:t>，实验工作极少</a:t>
            </a:r>
            <a:r>
              <a:rPr lang="zh-CN" altLang="en-US" dirty="0" smtClean="0">
                <a:solidFill>
                  <a:srgbClr val="0070C0"/>
                </a:solidFill>
              </a:rPr>
              <a:t>）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/>
              <a:t>选定</a:t>
            </a:r>
            <a:r>
              <a:rPr lang="zh-CN" altLang="en-US" dirty="0" smtClean="0"/>
              <a:t>材料</a:t>
            </a:r>
            <a:r>
              <a:rPr lang="zh-CN" altLang="en-US" dirty="0" smtClean="0">
                <a:solidFill>
                  <a:srgbClr val="0070C0"/>
                </a:solidFill>
              </a:rPr>
              <a:t>（</a:t>
            </a:r>
            <a:r>
              <a:rPr lang="zh-CN" altLang="en-US" dirty="0" smtClean="0">
                <a:solidFill>
                  <a:srgbClr val="C00000"/>
                </a:solidFill>
              </a:rPr>
              <a:t>工作基础，</a:t>
            </a:r>
            <a:r>
              <a:rPr lang="zh-CN" altLang="en-US" dirty="0" smtClean="0">
                <a:solidFill>
                  <a:srgbClr val="0070C0"/>
                </a:solidFill>
              </a:rPr>
              <a:t>非晶碳膜</a:t>
            </a:r>
            <a:r>
              <a:rPr lang="zh-CN" altLang="en-US" dirty="0" smtClean="0">
                <a:solidFill>
                  <a:srgbClr val="0070C0"/>
                </a:solidFill>
              </a:rPr>
              <a:t>）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dirty="0" smtClean="0"/>
              <a:t>准备本子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en-US" altLang="zh-CN" sz="3600" dirty="0" smtClean="0"/>
              <a:t>——</a:t>
            </a:r>
            <a:r>
              <a:rPr lang="zh-CN" altLang="en-US" sz="3600" dirty="0" smtClean="0"/>
              <a:t>立项</a:t>
            </a:r>
            <a:r>
              <a:rPr lang="zh-CN" altLang="en-US" sz="3600" dirty="0" smtClean="0"/>
              <a:t>依据与研究内容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研究</a:t>
            </a:r>
            <a:r>
              <a:rPr lang="zh-CN" altLang="en-US" sz="2800" dirty="0" smtClean="0"/>
              <a:t>意义</a:t>
            </a:r>
          </a:p>
          <a:p>
            <a:r>
              <a:rPr lang="zh-CN" altLang="en-US" sz="2800" dirty="0" smtClean="0"/>
              <a:t>国内外研究现状及发展动态分析</a:t>
            </a:r>
          </a:p>
          <a:p>
            <a:pPr lvl="1"/>
            <a:r>
              <a:rPr lang="zh-CN" altLang="en-US" dirty="0" smtClean="0"/>
              <a:t>材料动态力学性能</a:t>
            </a:r>
          </a:p>
          <a:p>
            <a:pPr lvl="1"/>
            <a:r>
              <a:rPr lang="zh-CN" altLang="en-US" dirty="0" smtClean="0"/>
              <a:t>微纳尺度动态压入技术</a:t>
            </a:r>
          </a:p>
          <a:p>
            <a:pPr lvl="1"/>
            <a:r>
              <a:rPr lang="en-US" altLang="zh-CN" dirty="0" smtClean="0"/>
              <a:t>DLC </a:t>
            </a:r>
            <a:r>
              <a:rPr lang="zh-CN" altLang="en-US" dirty="0" smtClean="0"/>
              <a:t>力学性能研究现状</a:t>
            </a:r>
          </a:p>
          <a:p>
            <a:pPr lvl="2"/>
            <a:r>
              <a:rPr lang="zh-CN" altLang="en-US" dirty="0" smtClean="0"/>
              <a:t>薄膜成分与结构的作用。</a:t>
            </a:r>
          </a:p>
          <a:p>
            <a:pPr lvl="2"/>
            <a:r>
              <a:rPr lang="zh-CN" altLang="en-US" dirty="0" smtClean="0"/>
              <a:t>内应力的作用。</a:t>
            </a:r>
          </a:p>
          <a:p>
            <a:pPr lvl="2"/>
            <a:r>
              <a:rPr lang="zh-CN" altLang="en-US" dirty="0" smtClean="0"/>
              <a:t>膜厚的作用。</a:t>
            </a:r>
          </a:p>
          <a:p>
            <a:pPr lvl="2"/>
            <a:r>
              <a:rPr lang="zh-CN" altLang="en-US" dirty="0" smtClean="0"/>
              <a:t>界面强度与基体性能的作用。</a:t>
            </a:r>
          </a:p>
          <a:p>
            <a:r>
              <a:rPr lang="zh-CN" altLang="en-US" sz="2800" dirty="0" smtClean="0"/>
              <a:t>个人对问题的阐述、拓展和总结</a:t>
            </a:r>
            <a:endParaRPr lang="en-US" altLang="zh-CN" sz="2800" dirty="0" smtClean="0"/>
          </a:p>
          <a:p>
            <a:r>
              <a:rPr lang="zh-CN" altLang="en-US" sz="2800" dirty="0" smtClean="0"/>
              <a:t>参考文献</a:t>
            </a:r>
            <a:r>
              <a:rPr lang="en-US" altLang="zh-CN" sz="2800" dirty="0" smtClean="0"/>
              <a:t>43</a:t>
            </a:r>
            <a:r>
              <a:rPr lang="zh-CN" altLang="en-US" sz="2800" dirty="0" smtClean="0"/>
              <a:t>篇（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篇左右）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634082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/>
              <a:t>研究内容、研究目标</a:t>
            </a:r>
            <a:r>
              <a:rPr lang="en-US" altLang="zh-CN" sz="3200" dirty="0" smtClean="0"/>
              <a:t>,</a:t>
            </a:r>
            <a:br>
              <a:rPr lang="en-US" altLang="zh-CN" sz="3200" dirty="0" smtClean="0"/>
            </a:br>
            <a:r>
              <a:rPr lang="zh-CN" altLang="en-US" sz="3200" dirty="0" smtClean="0"/>
              <a:t>以及拟解决的关键科学问题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研究内容：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不是内容的</a:t>
            </a:r>
            <a:r>
              <a:rPr lang="zh-CN" altLang="en-US" sz="2400" dirty="0" smtClean="0"/>
              <a:t>罗列；</a:t>
            </a:r>
            <a:endParaRPr lang="en-US" altLang="zh-CN" sz="2400" dirty="0" smtClean="0"/>
          </a:p>
          <a:p>
            <a:pPr lvl="1"/>
            <a:r>
              <a:rPr lang="zh-CN" altLang="en-US" sz="2400" dirty="0" smtClean="0">
                <a:solidFill>
                  <a:srgbClr val="0070C0"/>
                </a:solidFill>
              </a:rPr>
              <a:t>注意层次</a:t>
            </a:r>
            <a:r>
              <a:rPr lang="zh-CN" altLang="en-US" sz="2400" dirty="0" smtClean="0"/>
              <a:t>，内容具体；</a:t>
            </a:r>
            <a:endParaRPr lang="en-US" altLang="zh-CN" sz="2400" dirty="0" smtClean="0"/>
          </a:p>
          <a:p>
            <a:pPr lvl="1"/>
            <a:r>
              <a:rPr lang="zh-CN" altLang="en-US" sz="2400" dirty="0" smtClean="0">
                <a:solidFill>
                  <a:srgbClr val="0070C0"/>
                </a:solidFill>
              </a:rPr>
              <a:t>明确要用什么手段，研究哪些现象，解释哪些问题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spcBef>
                <a:spcPts val="1800"/>
              </a:spcBef>
            </a:pPr>
            <a:r>
              <a:rPr lang="zh-CN" altLang="en-US" sz="2800" dirty="0" smtClean="0"/>
              <a:t>研究目标：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打算做成的几件事（</a:t>
            </a:r>
            <a:r>
              <a:rPr lang="zh-CN" altLang="en-US" sz="2400" dirty="0" smtClean="0">
                <a:solidFill>
                  <a:srgbClr val="0070C0"/>
                </a:solidFill>
              </a:rPr>
              <a:t>不宜多</a:t>
            </a:r>
            <a:r>
              <a:rPr lang="zh-CN" altLang="en-US" sz="2400" dirty="0" smtClean="0"/>
              <a:t>）；</a:t>
            </a:r>
            <a:endParaRPr lang="en-US" altLang="zh-CN" sz="2400" dirty="0" smtClean="0"/>
          </a:p>
          <a:p>
            <a:pPr>
              <a:spcBef>
                <a:spcPts val="1800"/>
              </a:spcBef>
            </a:pPr>
            <a:r>
              <a:rPr lang="zh-CN" altLang="en-US" sz="2800" dirty="0" smtClean="0"/>
              <a:t>拟解决的关键科学问题：</a:t>
            </a:r>
          </a:p>
          <a:p>
            <a:pPr lvl="1"/>
            <a:r>
              <a:rPr lang="zh-CN" altLang="en-US" sz="2400" dirty="0" smtClean="0"/>
              <a:t>这件事中包含</a:t>
            </a:r>
            <a:r>
              <a:rPr lang="zh-CN" altLang="en-US" sz="2400" dirty="0" smtClean="0"/>
              <a:t>的</a:t>
            </a:r>
            <a:r>
              <a:rPr lang="zh-CN" altLang="en-US" sz="2400" dirty="0" smtClean="0">
                <a:solidFill>
                  <a:srgbClr val="0070C0"/>
                </a:solidFill>
              </a:rPr>
              <a:t>科学问题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lvl="1"/>
            <a:r>
              <a:rPr lang="zh-CN" altLang="en-US" sz="2400" dirty="0" smtClean="0">
                <a:solidFill>
                  <a:srgbClr val="0070C0"/>
                </a:solidFill>
              </a:rPr>
              <a:t>关键</a:t>
            </a:r>
            <a:r>
              <a:rPr lang="zh-CN" altLang="en-US" sz="2400" dirty="0" smtClean="0"/>
              <a:t>就</a:t>
            </a:r>
            <a:r>
              <a:rPr lang="zh-CN" altLang="en-US" sz="2400" dirty="0" smtClean="0"/>
              <a:t>不能多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拟采取的研究方案及可行性分析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研究方案：图文形式，清晰明确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可行性分析：从各种角度支持自己，包括：研究计划、仪器装备、技术储备、平台、国际合作等等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000000"/>
      </a:accent6>
      <a:hlink>
        <a:srgbClr val="D2611C"/>
      </a:hlink>
      <a:folHlink>
        <a:srgbClr val="3B435B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834</Words>
  <Application>Microsoft Office PowerPoint</Application>
  <PresentationFormat>全屏显示(4:3)</PresentationFormat>
  <Paragraphs>107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国家自然科学基金申请经验交流</vt:lpstr>
      <vt:lpstr>个人情况</vt:lpstr>
      <vt:lpstr>主要基金项目</vt:lpstr>
      <vt:lpstr>以2014年国家自然科学基金面上项目为例    </vt:lpstr>
      <vt:lpstr>申请前的思考</vt:lpstr>
      <vt:lpstr>调研阶段</vt:lpstr>
      <vt:lpstr>准备本子 ——立项依据与研究内容</vt:lpstr>
      <vt:lpstr>研究内容、研究目标, 以及拟解决的关键科学问题</vt:lpstr>
      <vt:lpstr>拟采取的研究方案及可行性分析</vt:lpstr>
      <vt:lpstr>研究基础与工作条件</vt:lpstr>
      <vt:lpstr>评审意见</vt:lpstr>
      <vt:lpstr>评审意见（续）</vt:lpstr>
      <vt:lpstr>评审人关心的</vt:lpstr>
      <vt:lpstr>其他注意事项</vt:lpstr>
      <vt:lpstr>最后</vt:lpstr>
      <vt:lpstr>一些小结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cc</dc:creator>
  <cp:lastModifiedBy>cc</cp:lastModifiedBy>
  <cp:revision>242</cp:revision>
  <dcterms:created xsi:type="dcterms:W3CDTF">2013-12-05T03:52:03Z</dcterms:created>
  <dcterms:modified xsi:type="dcterms:W3CDTF">2015-01-06T12:38:09Z</dcterms:modified>
</cp:coreProperties>
</file>